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2"/>
  </p:notesMasterIdLst>
  <p:sldIdLst>
    <p:sldId id="256" r:id="rId2"/>
    <p:sldId id="312" r:id="rId3"/>
    <p:sldId id="269" r:id="rId4"/>
    <p:sldId id="311" r:id="rId5"/>
    <p:sldId id="340" r:id="rId6"/>
    <p:sldId id="330" r:id="rId7"/>
    <p:sldId id="383" r:id="rId8"/>
    <p:sldId id="328" r:id="rId9"/>
    <p:sldId id="270" r:id="rId10"/>
    <p:sldId id="274" r:id="rId11"/>
    <p:sldId id="314" r:id="rId12"/>
    <p:sldId id="331" r:id="rId13"/>
    <p:sldId id="361" r:id="rId14"/>
    <p:sldId id="337" r:id="rId15"/>
    <p:sldId id="333" r:id="rId16"/>
    <p:sldId id="377" r:id="rId17"/>
    <p:sldId id="381" r:id="rId18"/>
    <p:sldId id="379" r:id="rId19"/>
    <p:sldId id="334" r:id="rId20"/>
    <p:sldId id="391" r:id="rId21"/>
    <p:sldId id="390" r:id="rId22"/>
    <p:sldId id="389" r:id="rId23"/>
    <p:sldId id="392" r:id="rId24"/>
    <p:sldId id="359" r:id="rId25"/>
    <p:sldId id="344" r:id="rId26"/>
    <p:sldId id="393" r:id="rId27"/>
    <p:sldId id="338" r:id="rId28"/>
    <p:sldId id="362" r:id="rId29"/>
    <p:sldId id="384" r:id="rId30"/>
    <p:sldId id="385" r:id="rId31"/>
    <p:sldId id="351" r:id="rId32"/>
    <p:sldId id="355" r:id="rId33"/>
    <p:sldId id="386" r:id="rId34"/>
    <p:sldId id="387" r:id="rId35"/>
    <p:sldId id="388" r:id="rId36"/>
    <p:sldId id="354" r:id="rId37"/>
    <p:sldId id="356" r:id="rId38"/>
    <p:sldId id="349" r:id="rId39"/>
    <p:sldId id="357" r:id="rId40"/>
    <p:sldId id="352" r:id="rId41"/>
    <p:sldId id="353" r:id="rId42"/>
    <p:sldId id="341" r:id="rId43"/>
    <p:sldId id="364" r:id="rId44"/>
    <p:sldId id="365" r:id="rId45"/>
    <p:sldId id="366" r:id="rId46"/>
    <p:sldId id="371" r:id="rId47"/>
    <p:sldId id="372" r:id="rId48"/>
    <p:sldId id="374" r:id="rId49"/>
    <p:sldId id="375" r:id="rId50"/>
    <p:sldId id="37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83"/>
            <p14:sldId id="328"/>
            <p14:sldId id="270"/>
            <p14:sldId id="274"/>
            <p14:sldId id="314"/>
            <p14:sldId id="331"/>
            <p14:sldId id="361"/>
            <p14:sldId id="337"/>
            <p14:sldId id="333"/>
            <p14:sldId id="377"/>
            <p14:sldId id="381"/>
            <p14:sldId id="379"/>
            <p14:sldId id="334"/>
            <p14:sldId id="391"/>
            <p14:sldId id="390"/>
            <p14:sldId id="389"/>
            <p14:sldId id="392"/>
            <p14:sldId id="359"/>
            <p14:sldId id="344"/>
            <p14:sldId id="393"/>
            <p14:sldId id="338"/>
            <p14:sldId id="362"/>
            <p14:sldId id="384"/>
            <p14:sldId id="385"/>
            <p14:sldId id="351"/>
            <p14:sldId id="355"/>
            <p14:sldId id="386"/>
            <p14:sldId id="387"/>
            <p14:sldId id="388"/>
            <p14:sldId id="354"/>
            <p14:sldId id="356"/>
            <p14:sldId id="349"/>
            <p14:sldId id="357"/>
            <p14:sldId id="352"/>
            <p14:sldId id="353"/>
            <p14:sldId id="341"/>
          </p14:sldIdLst>
        </p14:section>
        <p14:section name="FactorAnalysis" id="{84128FA3-A08F-6D4D-9FEC-8F823795C346}">
          <p14:sldIdLst>
            <p14:sldId id="364"/>
            <p14:sldId id="365"/>
            <p14:sldId id="366"/>
            <p14:sldId id="371"/>
            <p14:sldId id="372"/>
            <p14:sldId id="374"/>
            <p14:sldId id="375"/>
            <p14:sldId id="370"/>
          </p14:sldIdLst>
        </p14:section>
      </p14:sectionLst>
    </p:ex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F8D4B3"/>
    <a:srgbClr val="78E505"/>
    <a:srgbClr val="0700FF"/>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3"/>
    <p:restoredTop sz="82166" autoAdjust="0"/>
  </p:normalViewPr>
  <p:slideViewPr>
    <p:cSldViewPr snapToGrid="0" snapToObjects="1" showGuides="1">
      <p:cViewPr varScale="1">
        <p:scale>
          <a:sx n="88" d="100"/>
          <a:sy n="88" d="100"/>
        </p:scale>
        <p:origin x="1432" y="176"/>
      </p:cViewPr>
      <p:guideLst>
        <p:guide orient="horz" pos="2115"/>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543241.9645476893</c:v>
                </c:pt>
                <c:pt idx="9">
                  <c:v>423170.2244951962</c:v>
                </c:pt>
                <c:pt idx="10">
                  <c:v>449947.3508481218</c:v>
                </c:pt>
                <c:pt idx="11">
                  <c:v>709226.629626319</c:v>
                </c:pt>
                <c:pt idx="12">
                  <c:v>810840.6903390207</c:v>
                </c:pt>
                <c:pt idx="13">
                  <c:v>938344.067445965</c:v>
                </c:pt>
                <c:pt idx="14">
                  <c:v>413361.8417634107</c:v>
                </c:pt>
                <c:pt idx="15">
                  <c:v>729650.628572335</c:v>
                </c:pt>
                <c:pt idx="16">
                  <c:v>610189.843643172</c:v>
                </c:pt>
                <c:pt idx="17">
                  <c:v>393522.3520570218</c:v>
                </c:pt>
                <c:pt idx="18">
                  <c:v>537208.2485260926</c:v>
                </c:pt>
                <c:pt idx="19">
                  <c:v>231292.9830739464</c:v>
                </c:pt>
                <c:pt idx="20">
                  <c:v>726690.4794311072</c:v>
                </c:pt>
                <c:pt idx="21">
                  <c:v>921642.840088202</c:v>
                </c:pt>
                <c:pt idx="22">
                  <c:v>174850.2479945773</c:v>
                </c:pt>
                <c:pt idx="23">
                  <c:v>212840.3717368439</c:v>
                </c:pt>
                <c:pt idx="24">
                  <c:v>39266.15463063589</c:v>
                </c:pt>
                <c:pt idx="25">
                  <c:v>34853.49324951821</c:v>
                </c:pt>
                <c:pt idx="26">
                  <c:v>247292.8585635331</c:v>
                </c:pt>
                <c:pt idx="27">
                  <c:v>247292.8585635331</c:v>
                </c:pt>
                <c:pt idx="28">
                  <c:v>389847.7375272422</c:v>
                </c:pt>
                <c:pt idx="29">
                  <c:v>459847.3418146144</c:v>
                </c:pt>
                <c:pt idx="30">
                  <c:v>459847.3418146144</c:v>
                </c:pt>
                <c:pt idx="31">
                  <c:v>711777.3570700536</c:v>
                </c:pt>
                <c:pt idx="32">
                  <c:v>833465.2103781663</c:v>
                </c:pt>
                <c:pt idx="33">
                  <c:v>678974.951181876</c:v>
                </c:pt>
                <c:pt idx="34">
                  <c:v>678974.951181876</c:v>
                </c:pt>
                <c:pt idx="35">
                  <c:v>359582.6363753251</c:v>
                </c:pt>
                <c:pt idx="36">
                  <c:v>453558.8639761845</c:v>
                </c:pt>
                <c:pt idx="37">
                  <c:v>775899.6227462291</c:v>
                </c:pt>
                <c:pt idx="38">
                  <c:v>775899.6227462291</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665245.5707724139</c:v>
                </c:pt>
                <c:pt idx="52">
                  <c:v>683481.62365315</c:v>
                </c:pt>
                <c:pt idx="53">
                  <c:v>487753.4214757878</c:v>
                </c:pt>
                <c:pt idx="54">
                  <c:v>228843.0475644984</c:v>
                </c:pt>
                <c:pt idx="55">
                  <c:v>213838.3435906222</c:v>
                </c:pt>
                <c:pt idx="56">
                  <c:v>9887.210900079217</c:v>
                </c:pt>
                <c:pt idx="57">
                  <c:v>80261.56118274168</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738447.5276571257</c:v>
                </c:pt>
                <c:pt idx="70">
                  <c:v>738447.5276571257</c:v>
                </c:pt>
                <c:pt idx="71">
                  <c:v>729388.086866632</c:v>
                </c:pt>
                <c:pt idx="72">
                  <c:v>729388.086866632</c:v>
                </c:pt>
                <c:pt idx="73">
                  <c:v>840095.2341167424</c:v>
                </c:pt>
                <c:pt idx="74">
                  <c:v>840095.2341167424</c:v>
                </c:pt>
                <c:pt idx="75">
                  <c:v>210684.3889277074</c:v>
                </c:pt>
                <c:pt idx="76">
                  <c:v>166683.518443799</c:v>
                </c:pt>
                <c:pt idx="77">
                  <c:v>238651.6394215938</c:v>
                </c:pt>
                <c:pt idx="78">
                  <c:v>299874.7260175931</c:v>
                </c:pt>
                <c:pt idx="79">
                  <c:v>410437.594851814</c:v>
                </c:pt>
                <c:pt idx="80">
                  <c:v>474355.5508788009</c:v>
                </c:pt>
                <c:pt idx="81">
                  <c:v>438397.3577874925</c:v>
                </c:pt>
                <c:pt idx="82">
                  <c:v>418444.8770868009</c:v>
                </c:pt>
                <c:pt idx="83">
                  <c:v>446288.2204463742</c:v>
                </c:pt>
                <c:pt idx="84">
                  <c:v>445196.2898575349</c:v>
                </c:pt>
                <c:pt idx="85">
                  <c:v>939531.0040881824</c:v>
                </c:pt>
                <c:pt idx="86">
                  <c:v>228853.445899532</c:v>
                </c:pt>
                <c:pt idx="87">
                  <c:v>326334.6907825488</c:v>
                </c:pt>
                <c:pt idx="88">
                  <c:v>873548.613958474</c:v>
                </c:pt>
                <c:pt idx="89">
                  <c:v>682645.363034881</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528685.7826292871</c:v>
                </c:pt>
                <c:pt idx="101">
                  <c:v>3643.95853647253</c:v>
                </c:pt>
                <c:pt idx="102">
                  <c:v>5536.684564080314</c:v>
                </c:pt>
                <c:pt idx="103">
                  <c:v>86343.6797171648</c:v>
                </c:pt>
                <c:pt idx="104">
                  <c:v>332560.1254434114</c:v>
                </c:pt>
                <c:pt idx="105">
                  <c:v>500556.6910978481</c:v>
                </c:pt>
                <c:pt idx="106">
                  <c:v>351652.1381959921</c:v>
                </c:pt>
                <c:pt idx="107">
                  <c:v>413082.0178112328</c:v>
                </c:pt>
                <c:pt idx="108">
                  <c:v>413082.0178112328</c:v>
                </c:pt>
                <c:pt idx="109">
                  <c:v>703051.5361653533</c:v>
                </c:pt>
                <c:pt idx="110">
                  <c:v>658598.7219847477</c:v>
                </c:pt>
                <c:pt idx="111">
                  <c:v>699733.822923682</c:v>
                </c:pt>
                <c:pt idx="112">
                  <c:v>699733.822923682</c:v>
                </c:pt>
                <c:pt idx="113">
                  <c:v>573838.018522635</c:v>
                </c:pt>
                <c:pt idx="114">
                  <c:v>116613.8333012684</c:v>
                </c:pt>
                <c:pt idx="115">
                  <c:v>401874.227388216</c:v>
                </c:pt>
                <c:pt idx="116">
                  <c:v>613664.5415516424</c:v>
                </c:pt>
                <c:pt idx="117">
                  <c:v>659675.4275801843</c:v>
                </c:pt>
                <c:pt idx="118">
                  <c:v>698537.1892477904</c:v>
                </c:pt>
                <c:pt idx="119">
                  <c:v>293704.9987542362</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353428.4573941276</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941788.408427907</c:v>
                </c:pt>
                <c:pt idx="149">
                  <c:v>512599.1488869265</c:v>
                </c:pt>
                <c:pt idx="150">
                  <c:v>512599.1488869265</c:v>
                </c:pt>
                <c:pt idx="151">
                  <c:v>656438.0402628405</c:v>
                </c:pt>
                <c:pt idx="152">
                  <c:v>641374.2422362225</c:v>
                </c:pt>
                <c:pt idx="153">
                  <c:v>641374.2422362225</c:v>
                </c:pt>
                <c:pt idx="154">
                  <c:v>161869.9611827569</c:v>
                </c:pt>
                <c:pt idx="155">
                  <c:v>628872.6162542846</c:v>
                </c:pt>
                <c:pt idx="156">
                  <c:v>550709.7923766632</c:v>
                </c:pt>
                <c:pt idx="157">
                  <c:v>550709.7923766632</c:v>
                </c:pt>
                <c:pt idx="158">
                  <c:v>445412.4459000102</c:v>
                </c:pt>
                <c:pt idx="159">
                  <c:v>309725.0629938158</c:v>
                </c:pt>
                <c:pt idx="160">
                  <c:v>309725.0629938158</c:v>
                </c:pt>
                <c:pt idx="161">
                  <c:v>550219.706840327</c:v>
                </c:pt>
                <c:pt idx="162">
                  <c:v>828765.2738191942</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610405.9747743919</c:v>
                </c:pt>
                <c:pt idx="174">
                  <c:v>869099.19161285</c:v>
                </c:pt>
                <c:pt idx="175">
                  <c:v>755500.6670452701</c:v>
                </c:pt>
                <c:pt idx="176">
                  <c:v>728528.9474181813</c:v>
                </c:pt>
                <c:pt idx="177">
                  <c:v>639041.8419949593</c:v>
                </c:pt>
                <c:pt idx="178">
                  <c:v>734352.4439988153</c:v>
                </c:pt>
                <c:pt idx="179">
                  <c:v>667767.7961325373</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691647.5857773443</c:v>
                </c:pt>
                <c:pt idx="194">
                  <c:v>625423.7890435763</c:v>
                </c:pt>
                <c:pt idx="195">
                  <c:v>270986.4614604407</c:v>
                </c:pt>
                <c:pt idx="196">
                  <c:v>161448.31784784</c:v>
                </c:pt>
                <c:pt idx="197">
                  <c:v>56106.31800843511</c:v>
                </c:pt>
                <c:pt idx="198">
                  <c:v>70804.24016009357</c:v>
                </c:pt>
                <c:pt idx="199">
                  <c:v>386812.7523763388</c:v>
                </c:pt>
                <c:pt idx="200">
                  <c:v>670377.011339015</c:v>
                </c:pt>
                <c:pt idx="201">
                  <c:v>760066.4403090016</c:v>
                </c:pt>
                <c:pt idx="202">
                  <c:v>612135.4507413949</c:v>
                </c:pt>
                <c:pt idx="203">
                  <c:v>668682.2263345678</c:v>
                </c:pt>
                <c:pt idx="204">
                  <c:v>608955.946409143</c:v>
                </c:pt>
                <c:pt idx="205">
                  <c:v>497418.1049381467</c:v>
                </c:pt>
                <c:pt idx="206">
                  <c:v>944810.9042782433</c:v>
                </c:pt>
                <c:pt idx="207">
                  <c:v>993692.5213039952</c:v>
                </c:pt>
                <c:pt idx="208">
                  <c:v>820613.4497815103</c:v>
                </c:pt>
                <c:pt idx="209">
                  <c:v>94699.582078879</c:v>
                </c:pt>
                <c:pt idx="210">
                  <c:v>591687.9811926603</c:v>
                </c:pt>
                <c:pt idx="211">
                  <c:v>591687.9811926603</c:v>
                </c:pt>
                <c:pt idx="212">
                  <c:v>272784.7693369889</c:v>
                </c:pt>
                <c:pt idx="213">
                  <c:v>595094.28175263</c:v>
                </c:pt>
                <c:pt idx="214">
                  <c:v>595094.28175263</c:v>
                </c:pt>
                <c:pt idx="215">
                  <c:v>595094.28175263</c:v>
                </c:pt>
                <c:pt idx="216">
                  <c:v>515378.0128297995</c:v>
                </c:pt>
                <c:pt idx="217">
                  <c:v>559610.246308122</c:v>
                </c:pt>
                <c:pt idx="218">
                  <c:v>319153.1507515728</c:v>
                </c:pt>
                <c:pt idx="219">
                  <c:v>478691.9142408446</c:v>
                </c:pt>
                <c:pt idx="220">
                  <c:v>577314.9027987131</c:v>
                </c:pt>
                <c:pt idx="221">
                  <c:v>577314.9027987131</c:v>
                </c:pt>
                <c:pt idx="222">
                  <c:v>497878.5539996001</c:v>
                </c:pt>
                <c:pt idx="223">
                  <c:v>542057.812475183</c:v>
                </c:pt>
                <c:pt idx="224">
                  <c:v>87683.16227107371</c:v>
                </c:pt>
                <c:pt idx="225">
                  <c:v>51786.22074535159</c:v>
                </c:pt>
                <c:pt idx="226">
                  <c:v>518166.3512742769</c:v>
                </c:pt>
                <c:pt idx="227">
                  <c:v>742280.4872843811</c:v>
                </c:pt>
                <c:pt idx="228">
                  <c:v>432731.652111691</c:v>
                </c:pt>
                <c:pt idx="229">
                  <c:v>331367.8644245573</c:v>
                </c:pt>
                <c:pt idx="230">
                  <c:v>123746.0919451235</c:v>
                </c:pt>
                <c:pt idx="231">
                  <c:v>269993.9987531119</c:v>
                </c:pt>
                <c:pt idx="232">
                  <c:v>152043.2102441702</c:v>
                </c:pt>
                <c:pt idx="233">
                  <c:v>29362.70187163782</c:v>
                </c:pt>
                <c:pt idx="234">
                  <c:v>33930.63851576756</c:v>
                </c:pt>
                <c:pt idx="235">
                  <c:v>687363.2558863864</c:v>
                </c:pt>
                <c:pt idx="236">
                  <c:v>1.08825443915658E6</c:v>
                </c:pt>
                <c:pt idx="237">
                  <c:v>515746.6522798063</c:v>
                </c:pt>
                <c:pt idx="238">
                  <c:v>345179.714318493</c:v>
                </c:pt>
                <c:pt idx="239">
                  <c:v>287523.2421977996</c:v>
                </c:pt>
              </c:numCache>
            </c:numRef>
          </c:xVal>
          <c:yVal>
            <c:numRef>
              <c:f>Sheet1!$B$2:$B$241</c:f>
              <c:numCache>
                <c:formatCode>General</c:formatCode>
                <c:ptCount val="240"/>
                <c:pt idx="0">
                  <c:v>368900.9380128425</c:v>
                </c:pt>
                <c:pt idx="1">
                  <c:v>358169.4168998452</c:v>
                </c:pt>
                <c:pt idx="2">
                  <c:v>359530.1184495144</c:v>
                </c:pt>
                <c:pt idx="3">
                  <c:v>712401.2863010499</c:v>
                </c:pt>
                <c:pt idx="4">
                  <c:v>670174.1058356726</c:v>
                </c:pt>
                <c:pt idx="5">
                  <c:v>794286.6772638016</c:v>
                </c:pt>
                <c:pt idx="6">
                  <c:v>660583.807628911</c:v>
                </c:pt>
                <c:pt idx="7">
                  <c:v>569264.7061709939</c:v>
                </c:pt>
                <c:pt idx="8">
                  <c:v>639530.3666216998</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793183.6484555938</c:v>
                </c:pt>
                <c:pt idx="18">
                  <c:v>1.11076068619578E6</c:v>
                </c:pt>
                <c:pt idx="19">
                  <c:v>523405.9292003992</c:v>
                </c:pt>
                <c:pt idx="20">
                  <c:v>1.22252839145224E6</c:v>
                </c:pt>
                <c:pt idx="21">
                  <c:v>1.52701317010502E6</c:v>
                </c:pt>
                <c:pt idx="22">
                  <c:v>830119.8555345255</c:v>
                </c:pt>
                <c:pt idx="23">
                  <c:v>764950.0807548414</c:v>
                </c:pt>
                <c:pt idx="24">
                  <c:v>198319.4417121068</c:v>
                </c:pt>
                <c:pt idx="25">
                  <c:v>280075.5256071651</c:v>
                </c:pt>
                <c:pt idx="26">
                  <c:v>837280.3920572367</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548515.6011410535</c:v>
                </c:pt>
                <c:pt idx="36">
                  <c:v>715110.7325430323</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458700.2569273368</c:v>
                </c:pt>
                <c:pt idx="46">
                  <c:v>395829.8549895218</c:v>
                </c:pt>
                <c:pt idx="47">
                  <c:v>566615.0452707085</c:v>
                </c:pt>
                <c:pt idx="48">
                  <c:v>570936.5515136567</c:v>
                </c:pt>
                <c:pt idx="49">
                  <c:v>638168.5584493017</c:v>
                </c:pt>
                <c:pt idx="50">
                  <c:v>837866.156400621</c:v>
                </c:pt>
                <c:pt idx="51">
                  <c:v>1.07513823908457E6</c:v>
                </c:pt>
                <c:pt idx="52">
                  <c:v>872029.91883848</c:v>
                </c:pt>
                <c:pt idx="53">
                  <c:v>840911.5047134798</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864369.2800672243</c:v>
                </c:pt>
                <c:pt idx="63">
                  <c:v>744127.0769550536</c:v>
                </c:pt>
                <c:pt idx="64">
                  <c:v>572197.0977734635</c:v>
                </c:pt>
                <c:pt idx="65">
                  <c:v>938216.4012837125</c:v>
                </c:pt>
                <c:pt idx="66">
                  <c:v>673474.566497631</c:v>
                </c:pt>
                <c:pt idx="67">
                  <c:v>556314.5191952293</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609083.9121590697</c:v>
                </c:pt>
                <c:pt idx="78">
                  <c:v>726736.467126434</c:v>
                </c:pt>
                <c:pt idx="79">
                  <c:v>750040.1797700964</c:v>
                </c:pt>
                <c:pt idx="80">
                  <c:v>977317.2561181649</c:v>
                </c:pt>
                <c:pt idx="81">
                  <c:v>738365.8162118814</c:v>
                </c:pt>
                <c:pt idx="82">
                  <c:v>555758.9328847074</c:v>
                </c:pt>
                <c:pt idx="83">
                  <c:v>847958.6152103833</c:v>
                </c:pt>
                <c:pt idx="84">
                  <c:v>641478.7098756323</c:v>
                </c:pt>
                <c:pt idx="85">
                  <c:v>1.41749740845271E6</c:v>
                </c:pt>
                <c:pt idx="86">
                  <c:v>412783.3910012031</c:v>
                </c:pt>
                <c:pt idx="87">
                  <c:v>866808.326853775</c:v>
                </c:pt>
                <c:pt idx="88">
                  <c:v>998068.7112074004</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612966.3375375387</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746178.9973333654</c:v>
                </c:pt>
                <c:pt idx="121">
                  <c:v>874796.262544826</c:v>
                </c:pt>
                <c:pt idx="122">
                  <c:v>1.33654564229301E6</c:v>
                </c:pt>
                <c:pt idx="123">
                  <c:v>1.37769207449377E6</c:v>
                </c:pt>
                <c:pt idx="124">
                  <c:v>1.28452478247202E6</c:v>
                </c:pt>
                <c:pt idx="125">
                  <c:v>1.42940025661917E6</c:v>
                </c:pt>
                <c:pt idx="126">
                  <c:v>535577.5685189406</c:v>
                </c:pt>
                <c:pt idx="127">
                  <c:v>605019.6689047971</c:v>
                </c:pt>
                <c:pt idx="128">
                  <c:v>135217.6881649195</c:v>
                </c:pt>
                <c:pt idx="129">
                  <c:v>493734.966632195</c:v>
                </c:pt>
                <c:pt idx="130">
                  <c:v>497882.1599940747</c:v>
                </c:pt>
                <c:pt idx="131">
                  <c:v>380177.1365665127</c:v>
                </c:pt>
                <c:pt idx="132">
                  <c:v>400444.7837850206</c:v>
                </c:pt>
                <c:pt idx="133">
                  <c:v>523341.4528218271</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983385.3403937621</c:v>
                </c:pt>
                <c:pt idx="152">
                  <c:v>973989.0772271757</c:v>
                </c:pt>
                <c:pt idx="153">
                  <c:v>951902.2798092001</c:v>
                </c:pt>
                <c:pt idx="154">
                  <c:v>40716.65497361882</c:v>
                </c:pt>
                <c:pt idx="155">
                  <c:v>851882.008587982</c:v>
                </c:pt>
                <c:pt idx="156">
                  <c:v>1.10137822558969E6</c:v>
                </c:pt>
                <c:pt idx="157">
                  <c:v>899438.1242867088</c:v>
                </c:pt>
                <c:pt idx="158">
                  <c:v>554782.831694444</c:v>
                </c:pt>
                <c:pt idx="159">
                  <c:v>700234.872411224</c:v>
                </c:pt>
                <c:pt idx="160">
                  <c:v>771640.9035358864</c:v>
                </c:pt>
                <c:pt idx="161">
                  <c:v>977752.1691842173</c:v>
                </c:pt>
                <c:pt idx="162">
                  <c:v>1.25912075430413E6</c:v>
                </c:pt>
                <c:pt idx="163">
                  <c:v>329904.7025150504</c:v>
                </c:pt>
                <c:pt idx="164">
                  <c:v>183126.663619189</c:v>
                </c:pt>
                <c:pt idx="165">
                  <c:v>1.62251856038225E6</c:v>
                </c:pt>
                <c:pt idx="166">
                  <c:v>776552.1064732025</c:v>
                </c:pt>
                <c:pt idx="167">
                  <c:v>671083.2773044443</c:v>
                </c:pt>
                <c:pt idx="168">
                  <c:v>610615.9368377348</c:v>
                </c:pt>
                <c:pt idx="169">
                  <c:v>716284.2545277248</c:v>
                </c:pt>
                <c:pt idx="170">
                  <c:v>806202.4186893374</c:v>
                </c:pt>
                <c:pt idx="171">
                  <c:v>747312.0414439584</c:v>
                </c:pt>
                <c:pt idx="172">
                  <c:v>944232.258842558</c:v>
                </c:pt>
                <c:pt idx="173">
                  <c:v>965065.0577547543</c:v>
                </c:pt>
                <c:pt idx="174">
                  <c:v>941664.1247054983</c:v>
                </c:pt>
                <c:pt idx="175">
                  <c:v>900569.8987132191</c:v>
                </c:pt>
                <c:pt idx="176">
                  <c:v>1.11972195082553E6</c:v>
                </c:pt>
                <c:pt idx="177">
                  <c:v>1.16226560177328E6</c:v>
                </c:pt>
                <c:pt idx="178">
                  <c:v>916005.7736713493</c:v>
                </c:pt>
                <c:pt idx="179">
                  <c:v>746452.7737391787</c:v>
                </c:pt>
                <c:pt idx="180">
                  <c:v>721557.9097997833</c:v>
                </c:pt>
                <c:pt idx="181">
                  <c:v>699394.8940164988</c:v>
                </c:pt>
                <c:pt idx="182">
                  <c:v>736270.5067110093</c:v>
                </c:pt>
                <c:pt idx="183">
                  <c:v>940594.538904724</c:v>
                </c:pt>
                <c:pt idx="184">
                  <c:v>725216.3213076366</c:v>
                </c:pt>
                <c:pt idx="185">
                  <c:v>1.13217707640708E6</c:v>
                </c:pt>
                <c:pt idx="186">
                  <c:v>469726.455279421</c:v>
                </c:pt>
                <c:pt idx="187">
                  <c:v>456398.7874808223</c:v>
                </c:pt>
                <c:pt idx="188">
                  <c:v>517408.1418553864</c:v>
                </c:pt>
                <c:pt idx="189">
                  <c:v>423735.9259853908</c:v>
                </c:pt>
                <c:pt idx="190">
                  <c:v>341800.5162827266</c:v>
                </c:pt>
                <c:pt idx="191">
                  <c:v>354398.3380169978</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918120.7832125783</c:v>
                </c:pt>
                <c:pt idx="203">
                  <c:v>1.12353825863221E6</c:v>
                </c:pt>
                <c:pt idx="204">
                  <c:v>882686.2736107991</c:v>
                </c:pt>
                <c:pt idx="205">
                  <c:v>788156.091957822</c:v>
                </c:pt>
                <c:pt idx="206">
                  <c:v>1.36714618505936E6</c:v>
                </c:pt>
                <c:pt idx="207">
                  <c:v>1.33363379036256E6</c:v>
                </c:pt>
                <c:pt idx="208">
                  <c:v>1.16467206471467E6</c:v>
                </c:pt>
                <c:pt idx="209">
                  <c:v>136977.4017558712</c:v>
                </c:pt>
                <c:pt idx="210">
                  <c:v>1.32396291154889E6</c:v>
                </c:pt>
                <c:pt idx="211">
                  <c:v>843206.3363272938</c:v>
                </c:pt>
                <c:pt idx="212">
                  <c:v>434282.0641429553</c:v>
                </c:pt>
                <c:pt idx="213">
                  <c:v>1.0524065239857E6</c:v>
                </c:pt>
                <c:pt idx="214">
                  <c:v>924309.9070854096</c:v>
                </c:pt>
                <c:pt idx="215">
                  <c:v>978941.6567878774</c:v>
                </c:pt>
                <c:pt idx="216">
                  <c:v>478364.1288106485</c:v>
                </c:pt>
                <c:pt idx="217">
                  <c:v>736007.8315193887</c:v>
                </c:pt>
                <c:pt idx="218">
                  <c:v>354389.0951421472</c:v>
                </c:pt>
                <c:pt idx="219">
                  <c:v>893428.0006701364</c:v>
                </c:pt>
                <c:pt idx="220">
                  <c:v>495151.898876995</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626688.7343495634</c:v>
                </c:pt>
                <c:pt idx="229">
                  <c:v>517771.4053639053</c:v>
                </c:pt>
                <c:pt idx="230">
                  <c:v>140938.1871690321</c:v>
                </c:pt>
                <c:pt idx="231">
                  <c:v>370470.3702553081</c:v>
                </c:pt>
                <c:pt idx="232">
                  <c:v>213579.0131166454</c:v>
                </c:pt>
                <c:pt idx="233">
                  <c:v>79439.83693105231</c:v>
                </c:pt>
                <c:pt idx="234">
                  <c:v>82860.68761008212</c:v>
                </c:pt>
                <c:pt idx="235">
                  <c:v>1.42550162165814E6</c:v>
                </c:pt>
                <c:pt idx="236">
                  <c:v>1.77067648523381E6</c:v>
                </c:pt>
                <c:pt idx="237">
                  <c:v>918666.9968233874</c:v>
                </c:pt>
                <c:pt idx="238">
                  <c:v>777462.0370585971</c:v>
                </c:pt>
                <c:pt idx="239">
                  <c:v>671074.5008301485</c:v>
                </c:pt>
              </c:numCache>
            </c:numRef>
          </c:yVal>
          <c:smooth val="0"/>
        </c:ser>
        <c:dLbls>
          <c:showLegendKey val="0"/>
          <c:showVal val="0"/>
          <c:showCatName val="0"/>
          <c:showSerName val="0"/>
          <c:showPercent val="0"/>
          <c:showBubbleSize val="0"/>
        </c:dLbls>
        <c:axId val="-877046928"/>
        <c:axId val="-877651488"/>
      </c:scatterChart>
      <c:valAx>
        <c:axId val="-877046928"/>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877651488"/>
        <c:crosses val="autoZero"/>
        <c:crossBetween val="midCat"/>
      </c:valAx>
      <c:valAx>
        <c:axId val="-877651488"/>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8770469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180904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766303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19</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cpRNFLT</a:t>
            </a:r>
            <a:r>
              <a:rPr lang="ja-JP" altLang="en-US" dirty="0" smtClean="0"/>
              <a:t>に対する角度であるので、</a:t>
            </a:r>
            <a:r>
              <a:rPr lang="en-US" altLang="ja-JP" dirty="0"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25</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33</a:t>
            </a:fld>
            <a:endParaRPr lang="en-US"/>
          </a:p>
        </p:txBody>
      </p:sp>
    </p:spTree>
    <p:extLst>
      <p:ext uri="{BB962C8B-B14F-4D97-AF65-F5344CB8AC3E}">
        <p14:creationId xmlns:p14="http://schemas.microsoft.com/office/powerpoint/2010/main" val="227994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35</a:t>
            </a:fld>
            <a:endParaRPr lang="en-US"/>
          </a:p>
        </p:txBody>
      </p:sp>
    </p:spTree>
    <p:extLst>
      <p:ext uri="{BB962C8B-B14F-4D97-AF65-F5344CB8AC3E}">
        <p14:creationId xmlns:p14="http://schemas.microsoft.com/office/powerpoint/2010/main" val="415918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42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44</a:t>
            </a:fld>
            <a:endParaRPr lang="en-US"/>
          </a:p>
        </p:txBody>
      </p:sp>
    </p:spTree>
    <p:extLst>
      <p:ext uri="{BB962C8B-B14F-4D97-AF65-F5344CB8AC3E}">
        <p14:creationId xmlns:p14="http://schemas.microsoft.com/office/powerpoint/2010/main" val="98937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POAG,NTG,PPG</a:t>
            </a:r>
            <a:r>
              <a:rPr lang="ja-JP" altLang="en-US" sz="1050" dirty="0" smtClean="0">
                <a:latin typeface="+mn-ea"/>
                <a:ea typeface="+mn-ea"/>
              </a:rPr>
              <a:t>の</a:t>
            </a:r>
            <a:r>
              <a:rPr lang="en-US" altLang="ja-JP" sz="1050" dirty="0" smtClean="0">
                <a:latin typeface="+mn-ea"/>
                <a:ea typeface="+mn-ea"/>
              </a:rPr>
              <a:t>3</a:t>
            </a:r>
            <a:r>
              <a:rPr lang="ja-JP" altLang="en-US" sz="1050" dirty="0" smtClean="0">
                <a:latin typeface="+mn-ea"/>
                <a:ea typeface="+mn-ea"/>
              </a:rPr>
              <a:t>群間で平均等価球面度数のみ有意差はありませんでした★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77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20418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 Id="rId3" Type="http://schemas.openxmlformats.org/officeDocument/2006/relationships/image" Target="../media/image24.tif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jp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tiff"/><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tiff"/></Relationships>
</file>

<file path=ppt/slides/_rels/slide44.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4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&amp;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smtClean="0"/>
              <a:t>24-2 </a:t>
            </a:r>
            <a:endParaRPr lang="en-US"/>
          </a:p>
        </p:txBody>
      </p:sp>
    </p:spTree>
    <p:extLst>
      <p:ext uri="{BB962C8B-B14F-4D97-AF65-F5344CB8AC3E}">
        <p14:creationId xmlns:p14="http://schemas.microsoft.com/office/powerpoint/2010/main" val="11318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a:t>
            </a:r>
            <a:r>
              <a:rPr lang="en-US" altLang="ja-JP" sz="4000" dirty="0"/>
              <a:t>i</a:t>
            </a:r>
            <a:r>
              <a:rPr lang="en-US" altLang="ja-JP" sz="4000" dirty="0" smtClean="0"/>
              <a:t>s affected</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5720" y="1343462"/>
            <a:ext cx="8026400" cy="448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0"/>
            <a:ext cx="9144000" cy="4214718"/>
          </a:xfrm>
          <a:prstGeom prst="rect">
            <a:avLst/>
          </a:prstGeom>
        </p:spPr>
      </p:pic>
    </p:spTree>
    <p:extLst>
      <p:ext uri="{BB962C8B-B14F-4D97-AF65-F5344CB8AC3E}">
        <p14:creationId xmlns:p14="http://schemas.microsoft.com/office/powerpoint/2010/main" val="152335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1"/>
            <a:ext cx="4571998" cy="34289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14500"/>
            <a:ext cx="4572000" cy="3429000"/>
          </a:xfrm>
          <a:prstGeom prst="rect">
            <a:avLst/>
          </a:prstGeom>
        </p:spPr>
      </p:pic>
      <p:sp>
        <p:nvSpPr>
          <p:cNvPr id="5" name="TextBox 4"/>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spTree>
    <p:extLst>
      <p:ext uri="{BB962C8B-B14F-4D97-AF65-F5344CB8AC3E}">
        <p14:creationId xmlns:p14="http://schemas.microsoft.com/office/powerpoint/2010/main" val="1646726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sp>
        <p:nvSpPr>
          <p:cNvPr id="4" name="TextBox 3"/>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grpSp>
        <p:nvGrpSpPr>
          <p:cNvPr id="8" name="Group 7"/>
          <p:cNvGrpSpPr/>
          <p:nvPr/>
        </p:nvGrpSpPr>
        <p:grpSpPr>
          <a:xfrm>
            <a:off x="4796644" y="1939943"/>
            <a:ext cx="4100614" cy="4161807"/>
            <a:chOff x="471386" y="1903930"/>
            <a:chExt cx="4100614" cy="4161807"/>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6" name="TextBox 5"/>
            <p:cNvSpPr txBox="1"/>
            <p:nvPr/>
          </p:nvSpPr>
          <p:spPr>
            <a:xfrm>
              <a:off x="1440148" y="1903930"/>
              <a:ext cx="2163093" cy="369332"/>
            </a:xfrm>
            <a:prstGeom prst="rect">
              <a:avLst/>
            </a:prstGeom>
            <a:noFill/>
          </p:spPr>
          <p:txBody>
            <a:bodyPr wrap="none" rtlCol="0">
              <a:spAutoFit/>
            </a:bodyPr>
            <a:lstStyle/>
            <a:p>
              <a:pPr algn="ctr"/>
              <a:r>
                <a:rPr lang="en-US" dirty="0" err="1" smtClean="0"/>
                <a:t>Drasdo</a:t>
              </a:r>
              <a:r>
                <a:rPr lang="en-US" dirty="0" smtClean="0"/>
                <a:t>-Turpin model</a:t>
              </a:r>
              <a:endParaRPr lang="en-US" dirty="0"/>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57" y="2492932"/>
            <a:ext cx="4811758" cy="3608818"/>
          </a:xfrm>
          <a:prstGeom prst="rect">
            <a:avLst/>
          </a:prstGeom>
        </p:spPr>
      </p:pic>
    </p:spTree>
    <p:extLst>
      <p:ext uri="{BB962C8B-B14F-4D97-AF65-F5344CB8AC3E}">
        <p14:creationId xmlns:p14="http://schemas.microsoft.com/office/powerpoint/2010/main" val="23405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956193" y="5865744"/>
            <a:ext cx="3374578" cy="400110"/>
          </a:xfrm>
          <a:prstGeom prst="rect">
            <a:avLst/>
          </a:prstGeom>
          <a:noFill/>
        </p:spPr>
        <p:txBody>
          <a:bodyPr wrap="none" rtlCol="0">
            <a:spAutoFit/>
          </a:bodyPr>
          <a:lstStyle/>
          <a:p>
            <a:pPr algn="ctr"/>
            <a:r>
              <a:rPr lang="en-US" sz="2000" dirty="0" smtClean="0"/>
              <a:t>Still 360 degree is good model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mtClean="0"/>
              <a:t>Displacement increased RGC count </a:t>
            </a:r>
            <a:endParaRPr lang="en-US" sz="40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885" y="1690689"/>
            <a:ext cx="5820229" cy="4365172"/>
          </a:xfrm>
          <a:prstGeom prst="rect">
            <a:avLst/>
          </a:prstGeom>
        </p:spPr>
      </p:pic>
      <p:sp>
        <p:nvSpPr>
          <p:cNvPr id="4" name="TextBox 3"/>
          <p:cNvSpPr txBox="1"/>
          <p:nvPr/>
        </p:nvSpPr>
        <p:spPr>
          <a:xfrm>
            <a:off x="4131814" y="6328228"/>
            <a:ext cx="1534331" cy="369332"/>
          </a:xfrm>
          <a:prstGeom prst="rect">
            <a:avLst/>
          </a:prstGeom>
          <a:noFill/>
        </p:spPr>
        <p:txBody>
          <a:bodyPr wrap="none" rtlCol="0">
            <a:spAutoFit/>
          </a:bodyPr>
          <a:lstStyle/>
          <a:p>
            <a:r>
              <a:rPr lang="en-US" dirty="0"/>
              <a:t>t</a:t>
            </a:r>
            <a:r>
              <a:rPr lang="en-US" dirty="0" smtClean="0"/>
              <a:t> test P&lt;0.001 </a:t>
            </a:r>
            <a:endParaRPr lang="en-US" dirty="0"/>
          </a:p>
        </p:txBody>
      </p:sp>
    </p:spTree>
    <p:extLst>
      <p:ext uri="{BB962C8B-B14F-4D97-AF65-F5344CB8AC3E}">
        <p14:creationId xmlns:p14="http://schemas.microsoft.com/office/powerpoint/2010/main" val="30056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 degree is best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023" y="2438399"/>
            <a:ext cx="4281715" cy="3211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8399"/>
            <a:ext cx="4281714" cy="3211286"/>
          </a:xfrm>
          <a:prstGeom prst="rect">
            <a:avLst/>
          </a:prstGeom>
        </p:spPr>
      </p:pic>
    </p:spTree>
    <p:extLst>
      <p:ext uri="{BB962C8B-B14F-4D97-AF65-F5344CB8AC3E}">
        <p14:creationId xmlns:p14="http://schemas.microsoft.com/office/powerpoint/2010/main" val="810099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857" y="1687284"/>
            <a:ext cx="6894286" cy="5170715"/>
          </a:xfrm>
          <a:prstGeom prst="rect">
            <a:avLst/>
          </a:prstGeom>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44986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06171" y="2202311"/>
            <a:ext cx="4209143" cy="4515191"/>
            <a:chOff x="2206171" y="1999115"/>
            <a:chExt cx="4209143" cy="451519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7659" t="17702"/>
            <a:stretch/>
          </p:blipFill>
          <p:spPr>
            <a:xfrm>
              <a:off x="4049485" y="1999115"/>
              <a:ext cx="2365829" cy="4515191"/>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55" t="8537" r="65773" b="72415"/>
            <a:stretch/>
          </p:blipFill>
          <p:spPr>
            <a:xfrm>
              <a:off x="2206171" y="1999116"/>
              <a:ext cx="1453697" cy="1045030"/>
            </a:xfrm>
            <a:prstGeom prst="rect">
              <a:avLst/>
            </a:prstGeom>
          </p:spPr>
        </p:pic>
      </p:grpSp>
      <p:sp>
        <p:nvSpPr>
          <p:cNvPr id="2" name="Title 1"/>
          <p:cNvSpPr>
            <a:spLocks noGrp="1"/>
          </p:cNvSpPr>
          <p:nvPr>
            <p:ph type="title"/>
          </p:nvPr>
        </p:nvSpPr>
        <p:spPr/>
        <p:txBody>
          <a:bodyPr/>
          <a:lstStyle/>
          <a:p>
            <a:r>
              <a:rPr lang="en-US" dirty="0" smtClean="0"/>
              <a:t>In healthy subject</a:t>
            </a:r>
            <a:br>
              <a:rPr lang="en-US" dirty="0" smtClean="0"/>
            </a:br>
            <a:r>
              <a:rPr lang="en-US" dirty="0" smtClean="0"/>
              <a:t>RGC HFA </a:t>
            </a:r>
            <a:r>
              <a:rPr lang="en-US" dirty="0" err="1" smtClean="0"/>
              <a:t>displ</a:t>
            </a:r>
            <a:r>
              <a:rPr lang="en-US" dirty="0" smtClean="0"/>
              <a:t> </a:t>
            </a:r>
            <a:r>
              <a:rPr lang="ja-JP" altLang="en-US" dirty="0" smtClean="0"/>
              <a:t>≒</a:t>
            </a:r>
            <a:r>
              <a:rPr lang="en-US" altLang="ja-JP" dirty="0" smtClean="0"/>
              <a:t> OCT 180</a:t>
            </a:r>
            <a:endParaRPr lang="en-US" dirty="0"/>
          </a:p>
        </p:txBody>
      </p:sp>
    </p:spTree>
    <p:extLst>
      <p:ext uri="{BB962C8B-B14F-4D97-AF65-F5344CB8AC3E}">
        <p14:creationId xmlns:p14="http://schemas.microsoft.com/office/powerpoint/2010/main" val="1817891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RNFLT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2211859"/>
            <a:ext cx="5135844" cy="3035212"/>
          </a:xfrm>
          <a:prstGeom prst="rect">
            <a:avLst/>
          </a:prstGeom>
        </p:spPr>
      </p:pic>
      <p:sp>
        <p:nvSpPr>
          <p:cNvPr id="4" name="Rectangle 3"/>
          <p:cNvSpPr/>
          <p:nvPr/>
        </p:nvSpPr>
        <p:spPr>
          <a:xfrm>
            <a:off x="5719601" y="648418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502"/>
          <a:stretch/>
        </p:blipFill>
        <p:spPr>
          <a:xfrm>
            <a:off x="5288692" y="2397479"/>
            <a:ext cx="3855308" cy="2663972"/>
          </a:xfrm>
          <a:prstGeom prst="rect">
            <a:avLst/>
          </a:prstGeom>
        </p:spPr>
      </p:pic>
    </p:spTree>
    <p:extLst>
      <p:ext uri="{BB962C8B-B14F-4D97-AF65-F5344CB8AC3E}">
        <p14:creationId xmlns:p14="http://schemas.microsoft.com/office/powerpoint/2010/main" val="1053859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smtClean="0"/>
              <a:t>cpRNFLT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4"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mtClean="0"/>
              <a:t>Displacement works well in healthy</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14"/>
            <a:ext cx="4499429" cy="3374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056" y="1741714"/>
            <a:ext cx="4499429" cy="3374572"/>
          </a:xfrm>
          <a:prstGeom prst="rect">
            <a:avLst/>
          </a:prstGeom>
        </p:spPr>
      </p:pic>
      <p:pic>
        <p:nvPicPr>
          <p:cNvPr id="6"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4">
            <a:extLst>
              <a:ext uri="{28A0092B-C50C-407E-A947-70E740481C1C}">
                <a14:useLocalDpi xmlns:a14="http://schemas.microsoft.com/office/drawing/2010/main"/>
              </a:ext>
            </a:extLst>
          </a:blip>
          <a:srcRect l="9810" r="53227" b="16558"/>
          <a:stretch/>
        </p:blipFill>
        <p:spPr bwMode="auto">
          <a:xfrm>
            <a:off x="1814286" y="5167311"/>
            <a:ext cx="1059543" cy="1335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4">
            <a:extLst>
              <a:ext uri="{28A0092B-C50C-407E-A947-70E740481C1C}">
                <a14:useLocalDpi xmlns:a14="http://schemas.microsoft.com/office/drawing/2010/main"/>
              </a:ext>
            </a:extLst>
          </a:blip>
          <a:srcRect l="58923" b="16558"/>
          <a:stretch/>
        </p:blipFill>
        <p:spPr bwMode="auto">
          <a:xfrm>
            <a:off x="6357257" y="5167311"/>
            <a:ext cx="1177444" cy="133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6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cpRNFLT Clock hour</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HFA24-2 test point and cpRNFLT</a:t>
            </a:r>
            <a:endParaRPr lang="en-US" dirty="0"/>
          </a:p>
        </p:txBody>
      </p:sp>
      <p:pic>
        <p:nvPicPr>
          <p:cNvPr id="3" name="Picture 2"/>
          <p:cNvPicPr>
            <a:picLocks noChangeAspect="1"/>
          </p:cNvPicPr>
          <p:nvPr/>
        </p:nvPicPr>
        <p:blipFill rotWithShape="1">
          <a:blip r:embed="rId2"/>
          <a:srcRect b="26847"/>
          <a:stretch/>
        </p:blipFill>
        <p:spPr>
          <a:xfrm>
            <a:off x="1877698" y="1995832"/>
            <a:ext cx="5388604" cy="4673019"/>
          </a:xfrm>
          <a:prstGeom prst="rect">
            <a:avLst/>
          </a:prstGeom>
        </p:spPr>
      </p:pic>
      <p:sp>
        <p:nvSpPr>
          <p:cNvPr id="4" name="Rectangle 3"/>
          <p:cNvSpPr/>
          <p:nvPr/>
        </p:nvSpPr>
        <p:spPr>
          <a:xfrm>
            <a:off x="7158777" y="6484185"/>
            <a:ext cx="1985223" cy="369332"/>
          </a:xfrm>
          <a:prstGeom prst="rect">
            <a:avLst/>
          </a:prstGeom>
        </p:spPr>
        <p:txBody>
          <a:bodyPr wrap="none">
            <a:spAutoFit/>
          </a:bodyPr>
          <a:lstStyle/>
          <a:p>
            <a:r>
              <a:rPr lang="en-US" dirty="0" smtClean="0"/>
              <a:t>Raza AS. IOVS 2015</a:t>
            </a:r>
            <a:endParaRPr lang="en-US" dirty="0"/>
          </a:p>
        </p:txBody>
      </p:sp>
    </p:spTree>
    <p:extLst>
      <p:ext uri="{BB962C8B-B14F-4D97-AF65-F5344CB8AC3E}">
        <p14:creationId xmlns:p14="http://schemas.microsoft.com/office/powerpoint/2010/main" val="42370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4207442"/>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2392875"/>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ヶ月以内に行っていた</a:t>
            </a:r>
            <a:r>
              <a:rPr kumimoji="1" lang="en-US" altLang="ja-JP" sz="2400" dirty="0" smtClean="0">
                <a:solidFill>
                  <a:srgbClr val="FF0100"/>
                </a:solidFill>
              </a:rPr>
              <a:t>45</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4226677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524" t="12013" r="3660" b="2789"/>
          <a:stretch/>
        </p:blipFill>
        <p:spPr>
          <a:xfrm>
            <a:off x="996180" y="1074932"/>
            <a:ext cx="5905500" cy="5769251"/>
          </a:xfrm>
          <a:prstGeom prst="rect">
            <a:avLst/>
          </a:prstGeom>
        </p:spPr>
      </p:pic>
      <p:sp>
        <p:nvSpPr>
          <p:cNvPr id="6" name="テキスト ボックス 5"/>
          <p:cNvSpPr txBox="1"/>
          <p:nvPr/>
        </p:nvSpPr>
        <p:spPr>
          <a:xfrm>
            <a:off x="7091469" y="5293730"/>
            <a:ext cx="1263141" cy="461665"/>
          </a:xfrm>
          <a:prstGeom prst="rect">
            <a:avLst/>
          </a:prstGeom>
          <a:solidFill>
            <a:srgbClr val="FFFF00"/>
          </a:solidFill>
        </p:spPr>
        <p:txBody>
          <a:bodyPr wrap="square" rtlCol="0">
            <a:spAutoFit/>
          </a:bodyPr>
          <a:lstStyle/>
          <a:p>
            <a:pPr algn="ctr"/>
            <a:r>
              <a:rPr kumimoji="1" lang="en-US" altLang="ja-JP" sz="2400" dirty="0" smtClean="0"/>
              <a:t>R=0.89</a:t>
            </a:r>
          </a:p>
        </p:txBody>
      </p:sp>
      <p:sp>
        <p:nvSpPr>
          <p:cNvPr id="11" name="タイトル 1"/>
          <p:cNvSpPr>
            <a:spLocks noGrp="1"/>
          </p:cNvSpPr>
          <p:nvPr>
            <p:ph type="title"/>
          </p:nvPr>
        </p:nvSpPr>
        <p:spPr>
          <a:xfrm>
            <a:off x="278382" y="82644"/>
            <a:ext cx="8655029" cy="1325563"/>
          </a:xfrm>
          <a:solidFill>
            <a:schemeClr val="bg1"/>
          </a:solidFill>
        </p:spPr>
        <p:txBody>
          <a:bodyPr/>
          <a:lstStyle/>
          <a:p>
            <a:pPr algn="ctr"/>
            <a:r>
              <a:rPr kumimoji="1" lang="en-US" altLang="ja-JP" dirty="0" smtClean="0"/>
              <a:t>RGC_10-2 vs RGC_30-2</a:t>
            </a:r>
            <a:endParaRPr kumimoji="1" lang="ja-JP" altLang="en-US" dirty="0"/>
          </a:p>
        </p:txBody>
      </p:sp>
      <p:sp>
        <p:nvSpPr>
          <p:cNvPr id="16" name="正方形/長方形 15"/>
          <p:cNvSpPr/>
          <p:nvPr/>
        </p:nvSpPr>
        <p:spPr>
          <a:xfrm>
            <a:off x="7091469" y="4295384"/>
            <a:ext cx="1998752" cy="923330"/>
          </a:xfrm>
          <a:prstGeom prst="rect">
            <a:avLst/>
          </a:prstGeom>
          <a:noFill/>
          <a:ln>
            <a:solidFill>
              <a:srgbClr val="00B0F0"/>
            </a:solidFill>
          </a:ln>
        </p:spPr>
        <p:txBody>
          <a:bodyPr wrap="none">
            <a:spAutoFit/>
          </a:bodyPr>
          <a:lstStyle/>
          <a:p>
            <a:pPr lvl="0">
              <a:defRPr/>
            </a:pPr>
            <a:r>
              <a:rPr kumimoji="1" lang="en-US" altLang="ja-JP" dirty="0" smtClean="0"/>
              <a:t>RGC_10-2displaced</a:t>
            </a:r>
          </a:p>
          <a:p>
            <a:pPr lvl="0" algn="ctr">
              <a:defRPr/>
            </a:pPr>
            <a:r>
              <a:rPr kumimoji="1" lang="en-US" altLang="ja-JP" dirty="0" smtClean="0"/>
              <a:t>300912±138683</a:t>
            </a:r>
          </a:p>
          <a:p>
            <a:pPr lvl="0">
              <a:defRPr/>
            </a:pPr>
            <a:r>
              <a:rPr kumimoji="1" lang="en-US" altLang="ja-JP" dirty="0" smtClean="0"/>
              <a:t>(</a:t>
            </a:r>
            <a:r>
              <a:rPr kumimoji="1" lang="en-US" altLang="ja-JP" dirty="0" smtClean="0">
                <a:solidFill>
                  <a:srgbClr val="FF0000"/>
                </a:solidFill>
              </a:rPr>
              <a:t>36.8</a:t>
            </a:r>
            <a:r>
              <a:rPr kumimoji="1" lang="en-US" altLang="ja-JP" sz="1400" dirty="0" smtClean="0"/>
              <a:t>%</a:t>
            </a:r>
            <a:r>
              <a:rPr kumimoji="1" lang="en-US" altLang="ja-JP" dirty="0" smtClean="0"/>
              <a:t>)</a:t>
            </a:r>
            <a:endParaRPr kumimoji="1" lang="ja-JP" altLang="en-US" dirty="0"/>
          </a:p>
        </p:txBody>
      </p:sp>
      <p:sp>
        <p:nvSpPr>
          <p:cNvPr id="18" name="正方形/長方形 17"/>
          <p:cNvSpPr/>
          <p:nvPr/>
        </p:nvSpPr>
        <p:spPr>
          <a:xfrm>
            <a:off x="7072911" y="1677966"/>
            <a:ext cx="1930602" cy="646331"/>
          </a:xfrm>
          <a:prstGeom prst="rect">
            <a:avLst/>
          </a:prstGeom>
          <a:noFill/>
          <a:ln>
            <a:solidFill>
              <a:schemeClr val="tx1"/>
            </a:solidFill>
          </a:ln>
        </p:spPr>
        <p:txBody>
          <a:bodyPr wrap="square">
            <a:spAutoFit/>
          </a:bodyPr>
          <a:lstStyle/>
          <a:p>
            <a:pPr lvl="0">
              <a:defRPr/>
            </a:pPr>
            <a:r>
              <a:rPr kumimoji="1" lang="en-US" altLang="ja-JP" dirty="0" smtClean="0"/>
              <a:t>RGC30-2</a:t>
            </a:r>
          </a:p>
          <a:p>
            <a:pPr lvl="0" algn="ctr">
              <a:defRPr/>
            </a:pPr>
            <a:r>
              <a:rPr kumimoji="1" lang="en-US" altLang="ja-JP" dirty="0" smtClean="0"/>
              <a:t>817915±350486</a:t>
            </a:r>
            <a:endParaRPr kumimoji="1" lang="ja-JP" altLang="en-US" dirty="0"/>
          </a:p>
        </p:txBody>
      </p:sp>
      <p:sp>
        <p:nvSpPr>
          <p:cNvPr id="13" name="テキスト ボックス 12"/>
          <p:cNvSpPr txBox="1"/>
          <p:nvPr/>
        </p:nvSpPr>
        <p:spPr>
          <a:xfrm>
            <a:off x="7091469" y="3729459"/>
            <a:ext cx="1263141" cy="461665"/>
          </a:xfrm>
          <a:prstGeom prst="rect">
            <a:avLst/>
          </a:prstGeom>
          <a:solidFill>
            <a:srgbClr val="FFFF00"/>
          </a:solidFill>
        </p:spPr>
        <p:txBody>
          <a:bodyPr wrap="square" rtlCol="0">
            <a:spAutoFit/>
          </a:bodyPr>
          <a:lstStyle/>
          <a:p>
            <a:pPr algn="ctr"/>
            <a:r>
              <a:rPr kumimoji="1" lang="en-US" altLang="ja-JP" sz="2400" dirty="0" smtClean="0"/>
              <a:t>R=0.86</a:t>
            </a:r>
          </a:p>
        </p:txBody>
      </p:sp>
      <p:sp>
        <p:nvSpPr>
          <p:cNvPr id="17" name="正方形/長方形 16"/>
          <p:cNvSpPr/>
          <p:nvPr/>
        </p:nvSpPr>
        <p:spPr>
          <a:xfrm>
            <a:off x="7072911" y="2700738"/>
            <a:ext cx="1906025" cy="923330"/>
          </a:xfrm>
          <a:prstGeom prst="rect">
            <a:avLst/>
          </a:prstGeom>
          <a:noFill/>
          <a:ln>
            <a:solidFill>
              <a:srgbClr val="FF0000"/>
            </a:solidFill>
          </a:ln>
        </p:spPr>
        <p:txBody>
          <a:bodyPr wrap="square">
            <a:spAutoFit/>
          </a:bodyPr>
          <a:lstStyle/>
          <a:p>
            <a:pPr lvl="0">
              <a:defRPr/>
            </a:pPr>
            <a:r>
              <a:rPr kumimoji="1" lang="en-US" altLang="ja-JP" dirty="0" smtClean="0"/>
              <a:t>RGC_10-2</a:t>
            </a:r>
          </a:p>
          <a:p>
            <a:pPr lvl="0" algn="ctr">
              <a:defRPr/>
            </a:pPr>
            <a:r>
              <a:rPr kumimoji="1" lang="en-US" altLang="ja-JP" dirty="0" smtClean="0"/>
              <a:t>515984±250662</a:t>
            </a:r>
          </a:p>
          <a:p>
            <a:pPr lvl="0">
              <a:defRPr/>
            </a:pPr>
            <a:r>
              <a:rPr kumimoji="1" lang="en-US" altLang="ja-JP" dirty="0" smtClean="0"/>
              <a:t>(</a:t>
            </a:r>
            <a:r>
              <a:rPr kumimoji="1" lang="en-US" altLang="ja-JP" dirty="0" smtClean="0">
                <a:solidFill>
                  <a:srgbClr val="FF0000"/>
                </a:solidFill>
              </a:rPr>
              <a:t>63.1</a:t>
            </a:r>
            <a:r>
              <a:rPr kumimoji="1" lang="en-US" altLang="ja-JP" sz="1400" dirty="0" smtClean="0"/>
              <a:t>%</a:t>
            </a:r>
            <a:r>
              <a:rPr kumimoji="1" lang="en-US" altLang="ja-JP" dirty="0" smtClean="0"/>
              <a:t>)</a:t>
            </a:r>
            <a:endParaRPr kumimoji="1" lang="ja-JP" altLang="en-US" dirty="0"/>
          </a:p>
        </p:txBody>
      </p:sp>
    </p:spTree>
    <p:extLst>
      <p:ext uri="{BB962C8B-B14F-4D97-AF65-F5344CB8AC3E}">
        <p14:creationId xmlns:p14="http://schemas.microsoft.com/office/powerpoint/2010/main" val="20270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3" name="TextBox 2"/>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1714566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10" name="TextBox 9"/>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4086272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942" y="379631"/>
            <a:ext cx="5994115" cy="6476487"/>
          </a:xfrm>
          <a:prstGeom prst="rect">
            <a:avLst/>
          </a:prstGeom>
        </p:spPr>
      </p:pic>
      <p:sp>
        <p:nvSpPr>
          <p:cNvPr id="4" name="タイトル 1"/>
          <p:cNvSpPr>
            <a:spLocks noGrp="1"/>
          </p:cNvSpPr>
          <p:nvPr>
            <p:ph type="title"/>
          </p:nvPr>
        </p:nvSpPr>
        <p:spPr>
          <a:xfrm>
            <a:off x="0" y="125907"/>
            <a:ext cx="8991600" cy="1325563"/>
          </a:xfrm>
        </p:spPr>
        <p:txBody>
          <a:bodyPr/>
          <a:lstStyle/>
          <a:p>
            <a:pPr algn="ctr"/>
            <a:r>
              <a:rPr kumimoji="1" lang="en-US" altLang="ja-JP" dirty="0" smtClean="0"/>
              <a:t>MD30-2 vs MD10-2</a:t>
            </a:r>
            <a:endParaRPr kumimoji="1" lang="ja-JP" altLang="en-US" dirty="0"/>
          </a:p>
        </p:txBody>
      </p:sp>
      <p:sp>
        <p:nvSpPr>
          <p:cNvPr id="13" name="テキスト ボックス 12"/>
          <p:cNvSpPr txBox="1"/>
          <p:nvPr/>
        </p:nvSpPr>
        <p:spPr>
          <a:xfrm>
            <a:off x="7073142" y="4072971"/>
            <a:ext cx="1263141" cy="461665"/>
          </a:xfrm>
          <a:prstGeom prst="rect">
            <a:avLst/>
          </a:prstGeom>
          <a:solidFill>
            <a:srgbClr val="FFFF00"/>
          </a:solidFill>
        </p:spPr>
        <p:txBody>
          <a:bodyPr wrap="square" rtlCol="0">
            <a:spAutoFit/>
          </a:bodyPr>
          <a:lstStyle/>
          <a:p>
            <a:pPr algn="ctr"/>
            <a:r>
              <a:rPr kumimoji="1" lang="en-US" altLang="ja-JP" sz="2400" dirty="0" smtClean="0"/>
              <a:t> R=0.81</a:t>
            </a:r>
          </a:p>
        </p:txBody>
      </p:sp>
      <p:sp>
        <p:nvSpPr>
          <p:cNvPr id="9" name="正方形/長方形 8"/>
          <p:cNvSpPr/>
          <p:nvPr/>
        </p:nvSpPr>
        <p:spPr>
          <a:xfrm>
            <a:off x="7073142" y="3072887"/>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smtClean="0">
                <a:solidFill>
                  <a:schemeClr val="bg1"/>
                </a:solidFill>
              </a:rPr>
              <a:t>-7.70±7.96</a:t>
            </a:r>
            <a:endParaRPr kumimoji="1" lang="ja-JP" altLang="en-US" dirty="0">
              <a:solidFill>
                <a:schemeClr val="bg1"/>
              </a:solidFill>
            </a:endParaRPr>
          </a:p>
        </p:txBody>
      </p:sp>
      <p:sp>
        <p:nvSpPr>
          <p:cNvPr id="10" name="正方形/長方形 9"/>
          <p:cNvSpPr/>
          <p:nvPr/>
        </p:nvSpPr>
        <p:spPr>
          <a:xfrm>
            <a:off x="7073142" y="2188665"/>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smtClean="0">
                <a:solidFill>
                  <a:schemeClr val="bg1"/>
                </a:solidFill>
              </a:rPr>
              <a:t>-6.97±6.69</a:t>
            </a:r>
            <a:endParaRPr kumimoji="1" lang="ja-JP" altLang="en-US" dirty="0">
              <a:solidFill>
                <a:schemeClr val="bg1"/>
              </a:solidFill>
            </a:endParaRPr>
          </a:p>
        </p:txBody>
      </p:sp>
      <p:sp>
        <p:nvSpPr>
          <p:cNvPr id="11" name="テキスト ボックス 10"/>
          <p:cNvSpPr txBox="1"/>
          <p:nvPr/>
        </p:nvSpPr>
        <p:spPr>
          <a:xfrm>
            <a:off x="349699" y="1044358"/>
            <a:ext cx="4400564" cy="646331"/>
          </a:xfrm>
          <a:prstGeom prst="rect">
            <a:avLst/>
          </a:prstGeom>
          <a:noFill/>
        </p:spPr>
        <p:txBody>
          <a:bodyPr wrap="none" rtlCol="0">
            <a:spAutoFit/>
          </a:bodyPr>
          <a:lstStyle/>
          <a:p>
            <a:r>
              <a:rPr kumimoji="1" lang="en-US" altLang="ja-JP" dirty="0" err="1" smtClean="0">
                <a:solidFill>
                  <a:srgbClr val="FF0000"/>
                </a:solidFill>
              </a:rPr>
              <a:t>displased</a:t>
            </a:r>
            <a:r>
              <a:rPr kumimoji="1" lang="ja-JP" altLang="en-US" dirty="0" err="1" smtClean="0">
                <a:solidFill>
                  <a:srgbClr val="FF0000"/>
                </a:solidFill>
              </a:rPr>
              <a:t>のほうが</a:t>
            </a:r>
            <a:r>
              <a:rPr kumimoji="1" lang="ja-JP" altLang="en-US" dirty="0" smtClean="0">
                <a:solidFill>
                  <a:srgbClr val="FF0000"/>
                </a:solidFill>
              </a:rPr>
              <a:t>バラ</a:t>
            </a:r>
            <a:r>
              <a:rPr kumimoji="1" lang="ja-JP" altLang="en-US" dirty="0">
                <a:solidFill>
                  <a:srgbClr val="FF0000"/>
                </a:solidFill>
              </a:rPr>
              <a:t>つき</a:t>
            </a:r>
            <a:r>
              <a:rPr kumimoji="1" lang="ja-JP" altLang="en-US" dirty="0" smtClean="0">
                <a:solidFill>
                  <a:srgbClr val="FF0000"/>
                </a:solidFill>
              </a:rPr>
              <a:t>が減る感じです。</a:t>
            </a:r>
            <a:endParaRPr kumimoji="1" lang="en-US" altLang="ja-JP" dirty="0" smtClean="0">
              <a:solidFill>
                <a:srgbClr val="FF0000"/>
              </a:solidFill>
            </a:endParaRPr>
          </a:p>
          <a:p>
            <a:r>
              <a:rPr kumimoji="1" lang="en-US" altLang="ja-JP" dirty="0" smtClean="0">
                <a:solidFill>
                  <a:srgbClr val="FF0000"/>
                </a:solidFill>
              </a:rPr>
              <a:t>35,36,37</a:t>
            </a:r>
            <a:r>
              <a:rPr kumimoji="1" lang="ja-JP" altLang="en-US" dirty="0" smtClean="0">
                <a:solidFill>
                  <a:srgbClr val="FF0000"/>
                </a:solidFill>
              </a:rPr>
              <a:t>のスライドはいらないですか？</a:t>
            </a:r>
            <a:endParaRPr kumimoji="1" lang="ja-JP" altLang="en-US" dirty="0">
              <a:solidFill>
                <a:srgbClr val="FF0000"/>
              </a:solidFill>
            </a:endParaRPr>
          </a:p>
        </p:txBody>
      </p:sp>
    </p:spTree>
    <p:extLst>
      <p:ext uri="{BB962C8B-B14F-4D97-AF65-F5344CB8AC3E}">
        <p14:creationId xmlns:p14="http://schemas.microsoft.com/office/powerpoint/2010/main" val="4012896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320800"/>
            <a:ext cx="4778677" cy="534926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3" y="1320800"/>
            <a:ext cx="4627518" cy="5382678"/>
          </a:xfrm>
          <a:prstGeom prst="rect">
            <a:avLst/>
          </a:prstGeom>
        </p:spPr>
      </p:pic>
      <p:sp>
        <p:nvSpPr>
          <p:cNvPr id="4" name="タイトル 1"/>
          <p:cNvSpPr>
            <a:spLocks noGrp="1"/>
          </p:cNvSpPr>
          <p:nvPr>
            <p:ph type="title"/>
          </p:nvPr>
        </p:nvSpPr>
        <p:spPr>
          <a:xfrm>
            <a:off x="628650" y="259590"/>
            <a:ext cx="7886700" cy="1325563"/>
          </a:xfrm>
        </p:spPr>
        <p:txBody>
          <a:bodyPr/>
          <a:lstStyle/>
          <a:p>
            <a:pPr algn="ctr"/>
            <a:r>
              <a:rPr kumimoji="1" lang="en-US" altLang="ja-JP" dirty="0" smtClean="0"/>
              <a:t>RGC_10-2vsMD10-2,MD30-2</a:t>
            </a:r>
            <a:endParaRPr kumimoji="1" lang="ja-JP" altLang="en-US" dirty="0"/>
          </a:p>
        </p:txBody>
      </p:sp>
      <p:sp>
        <p:nvSpPr>
          <p:cNvPr id="12" name="テキスト ボックス 11"/>
          <p:cNvSpPr txBox="1"/>
          <p:nvPr/>
        </p:nvSpPr>
        <p:spPr>
          <a:xfrm>
            <a:off x="5582038" y="2646277"/>
            <a:ext cx="1263141" cy="461665"/>
          </a:xfrm>
          <a:prstGeom prst="rect">
            <a:avLst/>
          </a:prstGeom>
          <a:solidFill>
            <a:srgbClr val="FFFF00"/>
          </a:solidFill>
        </p:spPr>
        <p:txBody>
          <a:bodyPr wrap="square" rtlCol="0">
            <a:spAutoFit/>
          </a:bodyPr>
          <a:lstStyle/>
          <a:p>
            <a:pPr algn="ctr"/>
            <a:r>
              <a:rPr kumimoji="1" lang="en-US" altLang="ja-JP" sz="2400" dirty="0" smtClean="0"/>
              <a:t>R=0.72</a:t>
            </a:r>
          </a:p>
        </p:txBody>
      </p:sp>
      <p:sp>
        <p:nvSpPr>
          <p:cNvPr id="13" name="テキスト ボックス 12"/>
          <p:cNvSpPr txBox="1"/>
          <p:nvPr/>
        </p:nvSpPr>
        <p:spPr>
          <a:xfrm>
            <a:off x="1133095" y="2648157"/>
            <a:ext cx="1263141" cy="461665"/>
          </a:xfrm>
          <a:prstGeom prst="rect">
            <a:avLst/>
          </a:prstGeom>
          <a:solidFill>
            <a:srgbClr val="FFFF00"/>
          </a:solidFill>
        </p:spPr>
        <p:txBody>
          <a:bodyPr wrap="square" rtlCol="0">
            <a:spAutoFit/>
          </a:bodyPr>
          <a:lstStyle/>
          <a:p>
            <a:pPr algn="ctr"/>
            <a:r>
              <a:rPr kumimoji="1" lang="en-US" altLang="ja-JP" sz="2400" dirty="0" smtClean="0"/>
              <a:t> R=0.86</a:t>
            </a:r>
          </a:p>
        </p:txBody>
      </p:sp>
    </p:spTree>
    <p:extLst>
      <p:ext uri="{BB962C8B-B14F-4D97-AF65-F5344CB8AC3E}">
        <p14:creationId xmlns:p14="http://schemas.microsoft.com/office/powerpoint/2010/main" val="278522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1" y="1308100"/>
            <a:ext cx="4673600" cy="535255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1" y="1308100"/>
            <a:ext cx="4610099" cy="5313225"/>
          </a:xfrm>
          <a:prstGeom prst="rect">
            <a:avLst/>
          </a:prstGeom>
        </p:spPr>
      </p:pic>
      <p:sp>
        <p:nvSpPr>
          <p:cNvPr id="4" name="タイトル 1"/>
          <p:cNvSpPr>
            <a:spLocks noGrp="1"/>
          </p:cNvSpPr>
          <p:nvPr>
            <p:ph type="title"/>
          </p:nvPr>
        </p:nvSpPr>
        <p:spPr>
          <a:xfrm>
            <a:off x="0" y="365126"/>
            <a:ext cx="8991600" cy="1325563"/>
          </a:xfrm>
        </p:spPr>
        <p:txBody>
          <a:bodyPr/>
          <a:lstStyle/>
          <a:p>
            <a:pPr algn="ctr"/>
            <a:r>
              <a:rPr kumimoji="1" lang="en-US" altLang="ja-JP" dirty="0" smtClean="0"/>
              <a:t>RGC_10-2displaced vsMD10-2,MD30-2</a:t>
            </a:r>
            <a:endParaRPr kumimoji="1" lang="ja-JP" altLang="en-US" dirty="0"/>
          </a:p>
        </p:txBody>
      </p:sp>
      <p:sp>
        <p:nvSpPr>
          <p:cNvPr id="12" name="テキスト ボックス 11"/>
          <p:cNvSpPr txBox="1"/>
          <p:nvPr/>
        </p:nvSpPr>
        <p:spPr>
          <a:xfrm>
            <a:off x="5594859" y="2633663"/>
            <a:ext cx="1263141" cy="461665"/>
          </a:xfrm>
          <a:prstGeom prst="rect">
            <a:avLst/>
          </a:prstGeom>
          <a:solidFill>
            <a:srgbClr val="FFFF00"/>
          </a:solidFill>
        </p:spPr>
        <p:txBody>
          <a:bodyPr wrap="square" rtlCol="0">
            <a:spAutoFit/>
          </a:bodyPr>
          <a:lstStyle/>
          <a:p>
            <a:pPr algn="ctr"/>
            <a:r>
              <a:rPr kumimoji="1" lang="en-US" altLang="ja-JP" sz="2400" dirty="0" smtClean="0"/>
              <a:t>R=0.75</a:t>
            </a:r>
          </a:p>
        </p:txBody>
      </p:sp>
      <p:sp>
        <p:nvSpPr>
          <p:cNvPr id="13" name="テキスト ボックス 12"/>
          <p:cNvSpPr txBox="1"/>
          <p:nvPr/>
        </p:nvSpPr>
        <p:spPr>
          <a:xfrm>
            <a:off x="1104712" y="2633663"/>
            <a:ext cx="1263141" cy="461665"/>
          </a:xfrm>
          <a:prstGeom prst="rect">
            <a:avLst/>
          </a:prstGeom>
          <a:solidFill>
            <a:srgbClr val="FFFF00"/>
          </a:solidFill>
        </p:spPr>
        <p:txBody>
          <a:bodyPr wrap="square" rtlCol="0">
            <a:spAutoFit/>
          </a:bodyPr>
          <a:lstStyle/>
          <a:p>
            <a:pPr algn="ctr"/>
            <a:r>
              <a:rPr kumimoji="1" lang="en-US" altLang="ja-JP" sz="2400" dirty="0" smtClean="0"/>
              <a:t> R=0.89</a:t>
            </a:r>
          </a:p>
        </p:txBody>
      </p:sp>
      <p:sp>
        <p:nvSpPr>
          <p:cNvPr id="3" name="テキスト ボックス 2"/>
          <p:cNvSpPr txBox="1"/>
          <p:nvPr/>
        </p:nvSpPr>
        <p:spPr>
          <a:xfrm rot="-5400000">
            <a:off x="-819834" y="3679205"/>
            <a:ext cx="1998752" cy="369332"/>
          </a:xfrm>
          <a:prstGeom prst="rect">
            <a:avLst/>
          </a:prstGeom>
          <a:solidFill>
            <a:schemeClr val="bg1"/>
          </a:solidFill>
        </p:spPr>
        <p:txBody>
          <a:bodyPr wrap="none" rtlCol="0">
            <a:spAutoFit/>
          </a:bodyPr>
          <a:lstStyle/>
          <a:p>
            <a:r>
              <a:rPr kumimoji="1" lang="en-US" altLang="ja-JP" dirty="0" smtClean="0"/>
              <a:t>RGC_10-2displaced</a:t>
            </a:r>
            <a:endParaRPr kumimoji="1" lang="ja-JP" altLang="en-US" dirty="0"/>
          </a:p>
        </p:txBody>
      </p:sp>
    </p:spTree>
    <p:extLst>
      <p:ext uri="{BB962C8B-B14F-4D97-AF65-F5344CB8AC3E}">
        <p14:creationId xmlns:p14="http://schemas.microsoft.com/office/powerpoint/2010/main" val="330961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
        <p:nvSpPr>
          <p:cNvPr id="2" name="TextBox 1"/>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pPr algn="ctr"/>
            <a:r>
              <a:rPr kumimoji="1" lang="en-US" altLang="ja-JP" dirty="0" smtClean="0"/>
              <a:t>RGC_10-2displased</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pPr algn="ctr"/>
            <a:r>
              <a:rPr kumimoji="1" lang="en-US" altLang="ja-JP" dirty="0" smtClean="0"/>
              <a:t>RGC_10-2displaced</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
        <p:nvSpPr>
          <p:cNvPr id="14" name="TextBox 13"/>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461873" y="2065571"/>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conventional TP </a:t>
            </a:r>
            <a:endParaRPr lang="en-US" dirty="0"/>
          </a:p>
        </p:txBody>
      </p:sp>
      <p:pic>
        <p:nvPicPr>
          <p:cNvPr id="3" name="Picture 2"/>
          <p:cNvPicPr>
            <a:picLocks noChangeAspect="1"/>
          </p:cNvPicPr>
          <p:nvPr/>
        </p:nvPicPr>
        <p:blipFill>
          <a:blip r:embed="rId2"/>
          <a:stretch>
            <a:fillRect/>
          </a:stretch>
        </p:blipFill>
        <p:spPr>
          <a:xfrm>
            <a:off x="0" y="1206944"/>
            <a:ext cx="9144000" cy="5651056"/>
          </a:xfrm>
          <a:prstGeom prst="rect">
            <a:avLst/>
          </a:prstGeom>
        </p:spPr>
      </p:pic>
      <p:sp>
        <p:nvSpPr>
          <p:cNvPr id="4" name="TextBox 3"/>
          <p:cNvSpPr txBox="1"/>
          <p:nvPr/>
        </p:nvSpPr>
        <p:spPr>
          <a:xfrm>
            <a:off x="6328228" y="2532507"/>
            <a:ext cx="16301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Factor = 7</a:t>
            </a:r>
          </a:p>
          <a:p>
            <a:r>
              <a:rPr lang="en-US" dirty="0" smtClean="0"/>
              <a:t>Component = 5</a:t>
            </a:r>
            <a:endParaRPr lang="en-US" dirty="0"/>
          </a:p>
        </p:txBody>
      </p:sp>
    </p:spTree>
    <p:extLst>
      <p:ext uri="{BB962C8B-B14F-4D97-AF65-F5344CB8AC3E}">
        <p14:creationId xmlns:p14="http://schemas.microsoft.com/office/powerpoint/2010/main" val="1839039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component</a:t>
            </a:r>
            <a:endParaRPr lang="en-US" dirty="0"/>
          </a:p>
        </p:txBody>
      </p:sp>
      <p:grpSp>
        <p:nvGrpSpPr>
          <p:cNvPr id="10" name="Group 9"/>
          <p:cNvGrpSpPr/>
          <p:nvPr/>
        </p:nvGrpSpPr>
        <p:grpSpPr>
          <a:xfrm>
            <a:off x="-23399" y="2211196"/>
            <a:ext cx="9167399" cy="3335493"/>
            <a:chOff x="-23399" y="2975429"/>
            <a:chExt cx="9167399" cy="3335493"/>
          </a:xfrm>
        </p:grpSpPr>
        <p:pic>
          <p:nvPicPr>
            <p:cNvPr id="3" name="Picture 2"/>
            <p:cNvPicPr>
              <a:picLocks noChangeAspect="1"/>
            </p:cNvPicPr>
            <p:nvPr/>
          </p:nvPicPr>
          <p:blipFill rotWithShape="1">
            <a:blip r:embed="rId3"/>
            <a:srcRect t="7741" r="37569"/>
            <a:stretch/>
          </p:blipFill>
          <p:spPr>
            <a:xfrm>
              <a:off x="-23399" y="2975429"/>
              <a:ext cx="2860514" cy="2612463"/>
            </a:xfrm>
            <a:prstGeom prst="rect">
              <a:avLst/>
            </a:prstGeom>
            <a:ln w="28575">
              <a:solidFill>
                <a:srgbClr val="FF0100"/>
              </a:solidFill>
            </a:ln>
          </p:spPr>
        </p:pic>
        <p:pic>
          <p:nvPicPr>
            <p:cNvPr id="4" name="Picture 3"/>
            <p:cNvPicPr>
              <a:picLocks noChangeAspect="1"/>
            </p:cNvPicPr>
            <p:nvPr/>
          </p:nvPicPr>
          <p:blipFill rotWithShape="1">
            <a:blip r:embed="rId4"/>
            <a:srcRect t="7741" r="35714"/>
            <a:stretch/>
          </p:blipFill>
          <p:spPr>
            <a:xfrm>
              <a:off x="6198488" y="2975429"/>
              <a:ext cx="2945512" cy="2612463"/>
            </a:xfrm>
            <a:prstGeom prst="rect">
              <a:avLst/>
            </a:prstGeom>
          </p:spPr>
        </p:pic>
        <p:pic>
          <p:nvPicPr>
            <p:cNvPr id="5" name="Picture 4"/>
            <p:cNvPicPr>
              <a:picLocks noChangeAspect="1"/>
            </p:cNvPicPr>
            <p:nvPr/>
          </p:nvPicPr>
          <p:blipFill rotWithShape="1">
            <a:blip r:embed="rId5"/>
            <a:srcRect t="7741" r="37549"/>
            <a:stretch/>
          </p:blipFill>
          <p:spPr>
            <a:xfrm>
              <a:off x="3039473" y="2975429"/>
              <a:ext cx="2861452" cy="2612463"/>
            </a:xfrm>
            <a:prstGeom prst="rect">
              <a:avLst/>
            </a:prstGeom>
          </p:spPr>
        </p:pic>
        <p:sp>
          <p:nvSpPr>
            <p:cNvPr id="6" name="TextBox 5"/>
            <p:cNvSpPr txBox="1"/>
            <p:nvPr/>
          </p:nvSpPr>
          <p:spPr>
            <a:xfrm>
              <a:off x="1175657" y="5849257"/>
              <a:ext cx="333828" cy="461665"/>
            </a:xfrm>
            <a:prstGeom prst="rect">
              <a:avLst/>
            </a:prstGeom>
            <a:noFill/>
          </p:spPr>
          <p:txBody>
            <a:bodyPr wrap="square" rtlCol="0">
              <a:spAutoFit/>
            </a:bodyPr>
            <a:lstStyle/>
            <a:p>
              <a:r>
                <a:rPr lang="en-US" sz="2400" smtClean="0"/>
                <a:t>5 </a:t>
              </a:r>
              <a:endParaRPr lang="en-US" sz="2400"/>
            </a:p>
          </p:txBody>
        </p:sp>
        <p:sp>
          <p:nvSpPr>
            <p:cNvPr id="7" name="TextBox 6"/>
            <p:cNvSpPr txBox="1"/>
            <p:nvPr/>
          </p:nvSpPr>
          <p:spPr>
            <a:xfrm>
              <a:off x="4281714" y="5849256"/>
              <a:ext cx="333828" cy="461665"/>
            </a:xfrm>
            <a:prstGeom prst="rect">
              <a:avLst/>
            </a:prstGeom>
            <a:noFill/>
          </p:spPr>
          <p:txBody>
            <a:bodyPr wrap="square" rtlCol="0">
              <a:spAutoFit/>
            </a:bodyPr>
            <a:lstStyle/>
            <a:p>
              <a:r>
                <a:rPr lang="en-US" sz="2400" dirty="0" smtClean="0"/>
                <a:t>6</a:t>
              </a:r>
              <a:endParaRPr lang="en-US" sz="2400" dirty="0"/>
            </a:p>
          </p:txBody>
        </p:sp>
        <p:sp>
          <p:nvSpPr>
            <p:cNvPr id="8" name="TextBox 7"/>
            <p:cNvSpPr txBox="1"/>
            <p:nvPr/>
          </p:nvSpPr>
          <p:spPr>
            <a:xfrm>
              <a:off x="7387771" y="5849255"/>
              <a:ext cx="33382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491436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0246013"/>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3</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4</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5</a:t>
                      </a: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6</a:t>
                      </a: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a:solidFill>
                            <a:srgbClr val="000000"/>
                          </a:solidFill>
                          <a:effectLst/>
                          <a:latin typeface="Calibri" charset="0"/>
                        </a:rPr>
                        <a:t>7</a:t>
                      </a: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9</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16</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18</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19</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20</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21</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26</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28</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0</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uk-UA"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5</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36</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37</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38</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40</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42</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44</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46</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47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48</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49</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50</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ru-RU" sz="1200" b="0" i="0" u="none" strike="noStrike" dirty="0" smtClean="0">
                          <a:solidFill>
                            <a:srgbClr val="000000"/>
                          </a:solidFill>
                          <a:effectLst/>
                          <a:latin typeface="Calibri" charset="0"/>
                        </a:rPr>
                        <a:t>5</a:t>
                      </a:r>
                      <a:r>
                        <a:rPr lang="en-US" sz="1200" b="0" i="0" u="none" strike="noStrike" dirty="0" smtClean="0">
                          <a:solidFill>
                            <a:srgbClr val="000000"/>
                          </a:solidFill>
                          <a:effectLst/>
                          <a:latin typeface="Calibri" charset="0"/>
                        </a:rPr>
                        <a:t>2</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56</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57</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59</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63</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64</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66</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67</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68</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44741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9253414"/>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713135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875013"/>
              </p:ext>
            </p:extLst>
          </p:nvPr>
        </p:nvGraphicFramePr>
        <p:xfrm>
          <a:off x="2565132" y="1908403"/>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356712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Inverted 10-2 test point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903336"/>
              </p:ext>
            </p:extLst>
          </p:nvPr>
        </p:nvGraphicFramePr>
        <p:xfrm>
          <a:off x="558264" y="1980975"/>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t-IT" sz="1200" b="0" i="0" u="none" strike="noStrike" dirty="0">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937795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75643" y="2621209"/>
            <a:ext cx="1807214" cy="2658881"/>
          </a:xfrm>
          <a:prstGeom prst="rect">
            <a:avLst/>
          </a:prstGeom>
        </p:spPr>
      </p:pic>
    </p:spTree>
    <p:extLst>
      <p:ext uri="{BB962C8B-B14F-4D97-AF65-F5344CB8AC3E}">
        <p14:creationId xmlns:p14="http://schemas.microsoft.com/office/powerpoint/2010/main" val="1783381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smtClean="0">
                <a:latin typeface="+mn-ea"/>
                <a:cs typeface="Calibri" panose="020F0502020204030204" pitchFamily="34" charset="0"/>
                <a:sym typeface="Arial"/>
              </a:rPr>
              <a:t>、慈恵医大附属病院眼科において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131</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5251167"/>
              </p:ext>
            </p:extLst>
          </p:nvPr>
        </p:nvGraphicFramePr>
        <p:xfrm>
          <a:off x="3774577" y="2315096"/>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
        <p:nvSpPr>
          <p:cNvPr id="8" name="Rectangle 7"/>
          <p:cNvSpPr/>
          <p:nvPr/>
        </p:nvSpPr>
        <p:spPr>
          <a:xfrm>
            <a:off x="884719" y="5989786"/>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spTree>
    <p:extLst>
      <p:ext uri="{BB962C8B-B14F-4D97-AF65-F5344CB8AC3E}">
        <p14:creationId xmlns:p14="http://schemas.microsoft.com/office/powerpoint/2010/main" val="931118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223169712"/>
              </p:ext>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628</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rgbClr val="FF0000"/>
                          </a:solidFill>
                          <a:latin typeface="+mn-lt"/>
                          <a:ea typeface="+mn-ea"/>
                        </a:rPr>
                        <a:t>628</a:t>
                      </a:r>
                      <a:endParaRPr sz="1800" b="1" dirty="0">
                        <a:solidFill>
                          <a:srgbClr val="FF0000"/>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56.9</a:t>
                      </a:r>
                      <a:r>
                        <a:rPr lang="en-US" altLang="ja-JP" sz="1800" b="1" kern="1200" dirty="0" smtClean="0">
                          <a:solidFill>
                            <a:srgbClr val="FF0000"/>
                          </a:solidFill>
                          <a:latin typeface="+mn-lt"/>
                          <a:ea typeface="+mn-ea"/>
                          <a:cs typeface="+mn-cs"/>
                        </a:rPr>
                        <a:t>±9.2</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p&lt;0.068</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230:398</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-9.62±9.7</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2215326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t>
            </a:r>
            <a:r>
              <a:rPr lang="en-US" dirty="0" smtClean="0">
                <a:cs typeface="Calibri"/>
                <a:sym typeface="Calibri"/>
              </a:rPr>
              <a:t>al</a:t>
            </a:r>
            <a:r>
              <a:rPr lang="en-US" altLang="ja-JP" dirty="0" smtClean="0">
                <a:cs typeface="Calibri"/>
                <a:sym typeface="Calibri"/>
              </a:rPr>
              <a:t>.</a:t>
            </a:r>
            <a:r>
              <a:rPr lang="en-US" dirty="0" smtClean="0">
                <a:cs typeface="Calibri"/>
                <a:sym typeface="Calibri"/>
              </a:rPr>
              <a:t>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19331</TotalTime>
  <Words>2152</Words>
  <Application>Microsoft Macintosh PowerPoint</Application>
  <PresentationFormat>On-screen Show (4:3)</PresentationFormat>
  <Paragraphs>843</Paragraphs>
  <Slides>50</Slides>
  <Notes>21</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Calibri</vt:lpstr>
      <vt:lpstr>Calibri Light</vt:lpstr>
      <vt:lpstr>Cambria Math</vt:lpstr>
      <vt:lpstr>Century</vt:lpstr>
      <vt:lpstr>ＭＳ ゴシック</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Structure-Function models 6 degree grid (30, 24-2)</vt:lpstr>
      <vt:lpstr>目的</vt:lpstr>
      <vt:lpstr>対象</vt:lpstr>
      <vt:lpstr>対象</vt:lpstr>
      <vt:lpstr>対象</vt:lpstr>
      <vt:lpstr>PowerPoint Presentation</vt:lpstr>
      <vt:lpstr>RGC_HFA</vt:lpstr>
      <vt:lpstr>RGC_OCT</vt:lpstr>
      <vt:lpstr>RGC HFA vs 360 &amp; 180 degree</vt:lpstr>
      <vt:lpstr>360 degree is best</vt:lpstr>
      <vt:lpstr>10-2測定点とcpRNFLTの対応 </vt:lpstr>
      <vt:lpstr>What is affected?</vt:lpstr>
      <vt:lpstr>RGC displacement</vt:lpstr>
      <vt:lpstr>RGC displacement</vt:lpstr>
      <vt:lpstr> </vt:lpstr>
      <vt:lpstr>Displaced test point</vt:lpstr>
      <vt:lpstr>RGC_HFA vs. 360 or 180 degree</vt:lpstr>
      <vt:lpstr>Displacement increased RGC count </vt:lpstr>
      <vt:lpstr>360 degree is best</vt:lpstr>
      <vt:lpstr>PowerPoint Presentation</vt:lpstr>
      <vt:lpstr>In healthy subject RGC HFA displ ≒ OCT 180</vt:lpstr>
      <vt:lpstr>Normal RNFLT</vt:lpstr>
      <vt:lpstr>cpRNFLT Clock hour</vt:lpstr>
      <vt:lpstr>Displacement works well in healthy</vt:lpstr>
      <vt:lpstr>cpRNFLT Clock hour</vt:lpstr>
      <vt:lpstr>HFA24-2 test point and cpRNFLT</vt:lpstr>
      <vt:lpstr>サブ解析</vt:lpstr>
      <vt:lpstr>RGC_10-2 vs RGC_30-2</vt:lpstr>
      <vt:lpstr>RGC_10-2vsRGC_30-2</vt:lpstr>
      <vt:lpstr>RGC_10-2displase vs RGC_30-2</vt:lpstr>
      <vt:lpstr>MD30-2 vs MD10-2</vt:lpstr>
      <vt:lpstr>RGC_10-2vsMD10-2,MD30-2</vt:lpstr>
      <vt:lpstr>RGC_10-2displaced vsMD10-2,MD30-2</vt:lpstr>
      <vt:lpstr>RGC_10-2vsMD10-2,MD30-2</vt:lpstr>
      <vt:lpstr>RGC_10-2displase vsMD10-2,MD30-2</vt:lpstr>
      <vt:lpstr>Conclusion</vt:lpstr>
      <vt:lpstr>サブ解析</vt:lpstr>
      <vt:lpstr>PowerPoint Presentation</vt:lpstr>
      <vt:lpstr>PowerPoint Presentation</vt:lpstr>
      <vt:lpstr>10-2測定点とcpRNFLTの対応 </vt:lpstr>
      <vt:lpstr>Factor Analysis; conventional TP </vt:lpstr>
      <vt:lpstr>Number of component</vt:lpstr>
      <vt:lpstr>10-2 test point</vt:lpstr>
      <vt:lpstr>10-2 test point</vt:lpstr>
      <vt:lpstr>Conventional 10-2 test point</vt:lpstr>
      <vt:lpstr>Inverted 10-2 test point</vt:lpstr>
      <vt:lpstr>PowerPoint Presentation</vt:lpstr>
      <vt:lpstr>10-2 Nakanishi et al. vs Ours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265</cp:revision>
  <dcterms:created xsi:type="dcterms:W3CDTF">2017-05-19T11:56:16Z</dcterms:created>
  <dcterms:modified xsi:type="dcterms:W3CDTF">2017-09-19T03:59:32Z</dcterms:modified>
</cp:coreProperties>
</file>